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23" r:id="rId3"/>
    <p:sldId id="310" r:id="rId4"/>
    <p:sldId id="324" r:id="rId5"/>
    <p:sldId id="261" r:id="rId6"/>
    <p:sldId id="262" r:id="rId7"/>
    <p:sldId id="271" r:id="rId8"/>
    <p:sldId id="325" r:id="rId9"/>
    <p:sldId id="330" r:id="rId10"/>
    <p:sldId id="331" r:id="rId11"/>
    <p:sldId id="263" r:id="rId12"/>
    <p:sldId id="315" r:id="rId13"/>
    <p:sldId id="290" r:id="rId14"/>
    <p:sldId id="292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20" r:id="rId27"/>
    <p:sldId id="318" r:id="rId28"/>
    <p:sldId id="321" r:id="rId29"/>
    <p:sldId id="328" r:id="rId30"/>
    <p:sldId id="32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staller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4" autoAdjust="0"/>
    <p:restoredTop sz="86447" autoAdjust="0"/>
  </p:normalViewPr>
  <p:slideViewPr>
    <p:cSldViewPr>
      <p:cViewPr varScale="1">
        <p:scale>
          <a:sx n="63" d="100"/>
          <a:sy n="63" d="100"/>
        </p:scale>
        <p:origin x="130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8AA52-67BC-456A-8F39-7F2EB2D5A94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FB837-4CA8-4321-A140-781C096D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2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FB837-4CA8-4321-A140-781C096D2B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616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FB837-4CA8-4321-A140-781C096D2B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748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FB837-4CA8-4321-A140-781C096D2BF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20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FB837-4CA8-4321-A140-781C096D2B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18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69601-D757-4982-832B-F41AA3AD0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0%BE%D1%80%D0%BD%D0%BE%D0%BB%D1%8B%D0%B6%D0%BD%D1%8B%D0%B9_%D1%81%D0%BF%D0%BE%D1%80%D1%82" TargetMode="External"/><Relationship Id="rId13" Type="http://schemas.openxmlformats.org/officeDocument/2006/relationships/hyperlink" Target="http://ru.wikipedia.org/wiki/%D0%A1%D0%B0%D0%BD%D0%BD%D1%8B%D0%B9_%D1%81%D0%BF%D0%BE%D1%80%D1%82" TargetMode="External"/><Relationship Id="rId3" Type="http://schemas.openxmlformats.org/officeDocument/2006/relationships/hyperlink" Target="http://ru.wikipedia.org/wiki/%D0%91%D0%BE%D0%B1%D1%81%D0%BB%D0%B5%D0%B9" TargetMode="External"/><Relationship Id="rId7" Type="http://schemas.openxmlformats.org/officeDocument/2006/relationships/hyperlink" Target="http://ru.wikipedia.org/wiki/%D0%9A%D1%91%D1%80%D0%BB%D0%B8%D0%BD%D0%B3" TargetMode="External"/><Relationship Id="rId12" Type="http://schemas.openxmlformats.org/officeDocument/2006/relationships/hyperlink" Target="http://ru.wikipedia.org/wiki/%D0%A4%D1%80%D0%B8%D1%81%D1%82%D0%B0%D0%B9%D0%BB" TargetMode="External"/><Relationship Id="rId2" Type="http://schemas.openxmlformats.org/officeDocument/2006/relationships/hyperlink" Target="http://ru.wikipedia.org/wiki/%D0%91%D0%B8%D0%B0%D1%82%D0%BB%D0%BE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8%D0%BE%D1%80%D1%82-%D1%82%D1%80%D0%B5%D0%BA" TargetMode="External"/><Relationship Id="rId11" Type="http://schemas.openxmlformats.org/officeDocument/2006/relationships/hyperlink" Target="http://ru.wikipedia.org/wiki/%D0%A1%D0%BD%D0%BE%D1%83%D0%B1%D0%BE%D1%80%D0%B4%D0%B8%D0%BD%D0%B3" TargetMode="External"/><Relationship Id="rId5" Type="http://schemas.openxmlformats.org/officeDocument/2006/relationships/hyperlink" Target="http://ru.wikipedia.org/wiki/%D0%A4%D0%B8%D0%B3%D1%83%D1%80%D0%BD%D0%BE%D0%B5_%D0%BA%D0%B0%D1%82%D0%B0%D0%BD%D0%B8%D0%B5" TargetMode="External"/><Relationship Id="rId15" Type="http://schemas.openxmlformats.org/officeDocument/2006/relationships/image" Target="../media/image1.png"/><Relationship Id="rId10" Type="http://schemas.openxmlformats.org/officeDocument/2006/relationships/hyperlink" Target="http://ru.wikipedia.org/wiki/%D0%9F%D1%80%D1%8B%D0%B6%D0%BA%D0%B8_%D0%BD%D0%B0_%D0%BB%D1%8B%D0%B6%D0%B0%D1%85_%D1%81_%D1%82%D1%80%D0%B0%D0%BC%D0%BF%D0%BB%D0%B8%D0%BD%D0%B0" TargetMode="External"/><Relationship Id="rId4" Type="http://schemas.openxmlformats.org/officeDocument/2006/relationships/hyperlink" Target="http://ru.wikipedia.org/wiki/%D0%9A%D0%BE%D0%BD%D1%8C%D0%BA%D0%BE%D0%B1%D0%B5%D0%B6%D0%BD%D1%8B%D0%B9_%D1%81%D0%BF%D0%BE%D1%80%D1%82" TargetMode="External"/><Relationship Id="rId9" Type="http://schemas.openxmlformats.org/officeDocument/2006/relationships/hyperlink" Target="http://ru.wikipedia.org/wiki/%D0%9B%D1%8B%D0%B6%D0%BD%D1%8B%D0%B5_%D0%B3%D0%BE%D0%BD%D0%BA%D0%B8" TargetMode="External"/><Relationship Id="rId14" Type="http://schemas.openxmlformats.org/officeDocument/2006/relationships/hyperlink" Target="http://ru.wikipedia.org/wiki/%D0%A5%D0%BE%D0%BA%D0%BA%D0%B5%D0%B9_%D1%81_%D1%88%D0%B0%D0%B9%D0%B1%D0%BE%D0%B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uga.ru/photo/polosa/1709-10558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89592" y="528652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50275">
            <a:off x="7197980" y="5507751"/>
            <a:ext cx="2571768" cy="1285884"/>
          </a:xfrm>
          <a:prstGeom prst="rect">
            <a:avLst/>
          </a:prstGeom>
          <a:noFill/>
        </p:spPr>
        <p:txBody>
          <a:bodyPr wrap="none" rtlCol="0">
            <a:prstTxWarp prst="textFadeDown">
              <a:avLst/>
            </a:prstTxWarp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2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9552" y="2967334"/>
            <a:ext cx="79928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 истории возникновения олимпийского движения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(зимние виды спорта)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0"/>
            <a:ext cx="640871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	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Синий </a:t>
            </a:r>
            <a:r>
              <a:rPr lang="ru-RU" sz="2800" b="1" dirty="0" smtClean="0"/>
              <a:t>	</a:t>
            </a:r>
          </a:p>
          <a:p>
            <a:r>
              <a:rPr lang="ru-RU" sz="2800" b="1" dirty="0" smtClean="0"/>
              <a:t>Европа	</a:t>
            </a:r>
          </a:p>
          <a:p>
            <a:r>
              <a:rPr lang="ru-RU" sz="2800" dirty="0" smtClean="0"/>
              <a:t> </a:t>
            </a:r>
            <a:endParaRPr lang="ru-RU" sz="2800" b="1" dirty="0" smtClean="0"/>
          </a:p>
          <a:p>
            <a:r>
              <a:rPr lang="ru-RU" sz="2800" b="1" dirty="0" smtClean="0"/>
              <a:t>Черный 	</a:t>
            </a:r>
          </a:p>
          <a:p>
            <a:r>
              <a:rPr lang="ru-RU" sz="2800" b="1" dirty="0" smtClean="0"/>
              <a:t>Африка</a:t>
            </a:r>
          </a:p>
          <a:p>
            <a:r>
              <a:rPr lang="ru-RU" sz="2800" b="1" dirty="0" smtClean="0"/>
              <a:t> 	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Красный </a:t>
            </a:r>
            <a:r>
              <a:rPr lang="ru-RU" sz="2800" b="1" dirty="0" smtClean="0"/>
              <a:t>	</a:t>
            </a:r>
          </a:p>
          <a:p>
            <a:r>
              <a:rPr lang="ru-RU" sz="2800" b="1" dirty="0" smtClean="0"/>
              <a:t>Америка	</a:t>
            </a:r>
          </a:p>
          <a:p>
            <a:r>
              <a:rPr lang="ru-RU" sz="2800" b="1" dirty="0" smtClean="0"/>
              <a:t> 	</a:t>
            </a:r>
          </a:p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Желтый </a:t>
            </a:r>
            <a:r>
              <a:rPr lang="ru-RU" sz="2800" b="1" dirty="0" smtClean="0"/>
              <a:t>	</a:t>
            </a:r>
          </a:p>
          <a:p>
            <a:r>
              <a:rPr lang="ru-RU" sz="2800" b="1" dirty="0" smtClean="0"/>
              <a:t>Азия	</a:t>
            </a:r>
          </a:p>
          <a:p>
            <a:r>
              <a:rPr lang="ru-RU" sz="2800" b="1" dirty="0" smtClean="0"/>
              <a:t>	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Зеленый</a:t>
            </a:r>
            <a:r>
              <a:rPr lang="ru-RU" sz="2800" b="1" dirty="0" smtClean="0"/>
              <a:t>	</a:t>
            </a:r>
          </a:p>
          <a:p>
            <a:r>
              <a:rPr lang="ru-RU" sz="2800" b="1" dirty="0" smtClean="0"/>
              <a:t>Австралия</a:t>
            </a:r>
            <a:endParaRPr lang="ru-RU" sz="2800" b="1" dirty="0"/>
          </a:p>
        </p:txBody>
      </p:sp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28860" y="1857364"/>
            <a:ext cx="6168937" cy="2879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37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50275">
            <a:off x="7197980" y="5507751"/>
            <a:ext cx="2571768" cy="1285884"/>
          </a:xfrm>
          <a:prstGeom prst="rect">
            <a:avLst/>
          </a:prstGeom>
          <a:noFill/>
        </p:spPr>
        <p:txBody>
          <a:bodyPr wrap="none" rtlCol="0">
            <a:prstTxWarp prst="textFadeDown">
              <a:avLst/>
            </a:prstTxWarp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           Олимпийский девиз </a:t>
            </a:r>
            <a:endParaRPr lang="ru-RU" dirty="0" smtClean="0"/>
          </a:p>
          <a:p>
            <a:r>
              <a:rPr lang="ru-RU" b="1" i="1" dirty="0" smtClean="0">
                <a:solidFill>
                  <a:srgbClr val="002060"/>
                </a:solidFill>
              </a:rPr>
              <a:t>                           "Быстрее, выше,  сильнее"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dirty="0" smtClean="0"/>
              <a:t>         </a:t>
            </a:r>
            <a:r>
              <a:rPr lang="ru-RU" b="1" dirty="0" smtClean="0">
                <a:solidFill>
                  <a:srgbClr val="C00000"/>
                </a:solidFill>
              </a:rPr>
              <a:t>Олимпийский принцип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"Самое важное в Олимпийских играх - не победа, а участие, также как в жизни самое главное - не триумф, а борьба"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r>
              <a:rPr lang="ru-RU" dirty="0" smtClean="0"/>
              <a:t>Этот принцип был определён в 1896 году основателем современных Игр Пьером де Кубертеном. 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Олимпийская клятва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"Я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чести наших команд".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7" descr="picture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99726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3850" y="188913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Факельная эстафета</a:t>
            </a:r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0" y="940361"/>
            <a:ext cx="9756576" cy="2800767"/>
          </a:xfrm>
          <a:prstGeom prst="rect">
            <a:avLst/>
          </a:prstGeom>
          <a:noFill/>
          <a:ln w="9525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defRPr/>
            </a:pPr>
            <a:r>
              <a:rPr lang="ru-RU" sz="4400" b="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огонь зажигается от солнечных лучей в </a:t>
            </a:r>
            <a:r>
              <a:rPr lang="ru-RU" sz="4400" b="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Олимпии </a:t>
            </a:r>
            <a:r>
              <a:rPr lang="ru-RU" sz="4400" b="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 </a:t>
            </a:r>
            <a:r>
              <a:rPr lang="ru-RU" sz="4400" b="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доставляется </a:t>
            </a:r>
            <a:r>
              <a:rPr lang="ru-RU" sz="4400" b="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факельной эстафетой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спортсменов </a:t>
            </a:r>
            <a:r>
              <a:rPr lang="ru-RU" sz="4400" b="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 </a:t>
            </a:r>
            <a:r>
              <a:rPr lang="ru-RU" sz="4400" b="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город - организатор </a:t>
            </a:r>
            <a:r>
              <a:rPr lang="ru-RU" sz="4400" b="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Игр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4143372" y="4357693"/>
            <a:ext cx="5000628" cy="164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rgbClr val="006699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8" name="Picture 2" descr="http://go2.imgsmail.ru/imgpreview?key=http%3A//newsinphoto.ru/wp-content/uploads/2011/05/235.jpg&amp;mb=imgdb_preview_1720&amp;q=90&amp;w=2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3312368" cy="28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030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07413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i="1" dirty="0" smtClean="0">
                <a:solidFill>
                  <a:srgbClr val="000066"/>
                </a:solidFill>
              </a:rPr>
              <a:t>Зимние олимпийские </a:t>
            </a:r>
            <a:br>
              <a:rPr lang="ru-RU" b="1" i="1" dirty="0" smtClean="0">
                <a:solidFill>
                  <a:srgbClr val="000066"/>
                </a:solidFill>
              </a:rPr>
            </a:br>
            <a:r>
              <a:rPr lang="ru-RU" b="1" i="1" dirty="0" smtClean="0">
                <a:solidFill>
                  <a:srgbClr val="000066"/>
                </a:solidFill>
              </a:rPr>
              <a:t>виды спорта</a:t>
            </a:r>
          </a:p>
        </p:txBody>
      </p:sp>
      <p:sp>
        <p:nvSpPr>
          <p:cNvPr id="21504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2143116"/>
            <a:ext cx="8229600" cy="428628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ru-RU" sz="2400" b="1" i="1" dirty="0" smtClean="0"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2" tooltip="Биатлон"/>
              </a:rPr>
              <a:t>Биатлон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3" tooltip="Бобслей"/>
              </a:rPr>
              <a:t>Бобслей</a:t>
            </a:r>
            <a:endParaRPr lang="ru-RU" sz="2400" b="1" i="1" dirty="0" smtClean="0">
              <a:solidFill>
                <a:srgbClr val="800000"/>
              </a:solidFill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4" tooltip="Конькобежный спорт"/>
              </a:rPr>
              <a:t>Конькобежный спорт</a:t>
            </a:r>
            <a:endParaRPr lang="ru-RU" sz="2400" b="1" i="1" dirty="0">
              <a:solidFill>
                <a:srgbClr val="800000"/>
              </a:solidFill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</a:rPr>
              <a:t> 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5" tooltip="Фигурное катание"/>
              </a:rPr>
              <a:t>фигурное катание</a:t>
            </a:r>
            <a:endParaRPr lang="ru-RU" sz="2400" b="1" i="1" dirty="0" smtClean="0">
              <a:solidFill>
                <a:srgbClr val="800000"/>
              </a:solidFill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6" tooltip="Шорт-трек"/>
              </a:rPr>
              <a:t>шорт-трек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7" tooltip="Кёрлинг"/>
              </a:rPr>
              <a:t>Кёрлинг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</a:rPr>
              <a:t> 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8" tooltip="Горнолыжный спорт"/>
              </a:rPr>
              <a:t>горнолыжный спорт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</a:rPr>
              <a:t>,  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9" tooltip="Лыжные гонки"/>
              </a:rPr>
              <a:t>лыжные гонки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</a:rPr>
              <a:t>, 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10" tooltip="Прыжки на лыжах с трамплина"/>
              </a:rPr>
              <a:t>прыжки на лыжах с трамплина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</a:rPr>
              <a:t>, 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11" tooltip="Сноубординг"/>
              </a:rPr>
              <a:t>сноубординг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</a:rPr>
              <a:t>, 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12" tooltip="Фристайл"/>
              </a:rPr>
              <a:t>фристайл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13" tooltip="Санный спорт"/>
              </a:rPr>
              <a:t>Санный спорт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14" tooltip="Хоккей с шайбой"/>
              </a:rPr>
              <a:t>Хоккей с шайбой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2400" b="1" i="1" dirty="0" smtClean="0">
              <a:solidFill>
                <a:srgbClr val="800000"/>
              </a:solidFill>
              <a:cs typeface="Aharoni" pitchFamily="2" charset="-79"/>
            </a:endParaRPr>
          </a:p>
        </p:txBody>
      </p:sp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 rot="19452635">
            <a:off x="89592" y="528651"/>
            <a:ext cx="2128832" cy="9937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194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Биатлон</a:t>
            </a:r>
            <a:endParaRPr lang="ru-RU" dirty="0"/>
          </a:p>
        </p:txBody>
      </p:sp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89593" y="528652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2737" y="-7066"/>
            <a:ext cx="4739543" cy="670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3903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Лыжные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i="1" dirty="0" smtClean="0"/>
              <a:t>гонки</a:t>
            </a:r>
            <a:endParaRPr lang="ru-RU" b="1" i="1" dirty="0"/>
          </a:p>
        </p:txBody>
      </p:sp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89593" y="528652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200150"/>
            <a:ext cx="66675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9652" y="5373216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i="1" dirty="0">
                <a:solidFill>
                  <a:srgbClr val="FF0000"/>
                </a:solidFill>
              </a:rPr>
              <a:t>гонки на лыжах на определённую дистанцию по специально подготовленной трассе среди лиц определённой категории (возрастной, половой и т. д.).</a:t>
            </a:r>
          </a:p>
        </p:txBody>
      </p:sp>
    </p:spTree>
    <p:extLst>
      <p:ext uri="{BB962C8B-B14F-4D97-AF65-F5344CB8AC3E}">
        <p14:creationId xmlns:p14="http://schemas.microsoft.com/office/powerpoint/2010/main" val="14381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Фристайл</a:t>
            </a:r>
            <a:endParaRPr lang="ru-RU" b="1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662" y="1537827"/>
            <a:ext cx="7016713" cy="405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03649" y="5589239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вид лыжного спорта. В состав фристайла </a:t>
            </a:r>
            <a:r>
              <a:rPr lang="ru-RU" b="1" i="1" dirty="0" smtClean="0">
                <a:solidFill>
                  <a:srgbClr val="FF0000"/>
                </a:solidFill>
              </a:rPr>
              <a:t>входит </a:t>
            </a:r>
            <a:r>
              <a:rPr lang="ru-RU" b="1" i="1" dirty="0">
                <a:solidFill>
                  <a:srgbClr val="FF0000"/>
                </a:solidFill>
              </a:rPr>
              <a:t>лыжная акробатика</a:t>
            </a:r>
          </a:p>
        </p:txBody>
      </p:sp>
    </p:spTree>
    <p:extLst>
      <p:ext uri="{BB962C8B-B14F-4D97-AF65-F5344CB8AC3E}">
        <p14:creationId xmlns:p14="http://schemas.microsoft.com/office/powerpoint/2010/main" val="198012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Прыжки</a:t>
            </a:r>
            <a:r>
              <a:rPr lang="ru-RU" dirty="0" smtClean="0"/>
              <a:t> </a:t>
            </a:r>
            <a:r>
              <a:rPr lang="ru-RU" b="1" i="1" dirty="0" smtClean="0"/>
              <a:t>с</a:t>
            </a:r>
            <a:r>
              <a:rPr lang="ru-RU" dirty="0" smtClean="0"/>
              <a:t> </a:t>
            </a:r>
            <a:r>
              <a:rPr lang="ru-RU" b="1" i="1" dirty="0" smtClean="0"/>
              <a:t>трамплина</a:t>
            </a:r>
            <a:endParaRPr lang="ru-RU" b="1" i="1" dirty="0"/>
          </a:p>
        </p:txBody>
      </p:sp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9452635">
            <a:off x="89593" y="528652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4" descr="Рисунок3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3574" t="4024" r="6285" b="9598"/>
          <a:stretch>
            <a:fillRect/>
          </a:stretch>
        </p:blipFill>
        <p:spPr bwMode="auto">
          <a:xfrm>
            <a:off x="1247573" y="1391162"/>
            <a:ext cx="6924827" cy="398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91680" y="530120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вид </a:t>
            </a:r>
            <a:r>
              <a:rPr lang="ru-RU" b="1" i="1" dirty="0">
                <a:solidFill>
                  <a:srgbClr val="FF0000"/>
                </a:solidFill>
              </a:rPr>
              <a:t>спорта, включающий прыжки на лыжах со специально оборудованных трамплинов.</a:t>
            </a:r>
          </a:p>
        </p:txBody>
      </p:sp>
    </p:spTree>
    <p:extLst>
      <p:ext uri="{BB962C8B-B14F-4D97-AF65-F5344CB8AC3E}">
        <p14:creationId xmlns:p14="http://schemas.microsoft.com/office/powerpoint/2010/main" val="998509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Сноубординг</a:t>
            </a:r>
            <a:endParaRPr lang="ru-RU" b="1" i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97" y="1600201"/>
            <a:ext cx="6542989" cy="413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91679" y="5445224"/>
            <a:ext cx="6264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вид </a:t>
            </a:r>
            <a:r>
              <a:rPr lang="ru-RU" b="1" i="1" dirty="0">
                <a:solidFill>
                  <a:srgbClr val="FF0000"/>
                </a:solidFill>
              </a:rPr>
              <a:t>спорта, включающий в себя скоростной спуск с горного склона, выполнение акробатических элементов на специальной </a:t>
            </a:r>
            <a:r>
              <a:rPr lang="ru-RU" b="1" i="1" dirty="0" smtClean="0">
                <a:solidFill>
                  <a:srgbClr val="FF0000"/>
                </a:solidFill>
              </a:rPr>
              <a:t>трассе. 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1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413121" y="717292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Бобслей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86739"/>
            <a:ext cx="4397191" cy="622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063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50275">
            <a:off x="7197980" y="5507751"/>
            <a:ext cx="2571768" cy="1285884"/>
          </a:xfrm>
          <a:prstGeom prst="rect">
            <a:avLst/>
          </a:prstGeom>
          <a:noFill/>
        </p:spPr>
        <p:txBody>
          <a:bodyPr wrap="none" rtlCol="0">
            <a:prstTxWarp prst="textFadeDown">
              <a:avLst/>
            </a:prstTxWarp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3116"/>
            <a:ext cx="6535753" cy="435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85918" y="357188"/>
            <a:ext cx="7643833" cy="14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r>
              <a:rPr lang="ru-RU" sz="4400" i="1" u="sng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776</a:t>
            </a:r>
            <a:r>
              <a:rPr lang="ru-RU" sz="4400" b="0" i="1" u="sng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год</a:t>
            </a:r>
            <a:r>
              <a:rPr lang="en-US" sz="4400" b="0" i="1" u="sng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4400" b="0" i="1" u="sng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до </a:t>
            </a:r>
            <a:r>
              <a:rPr lang="ru-RU" sz="4400" b="0" i="1" u="sng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н</a:t>
            </a:r>
            <a:r>
              <a:rPr lang="en-US" sz="4400" b="0" i="1" u="sng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.</a:t>
            </a:r>
            <a:r>
              <a:rPr lang="ru-RU" sz="4400" b="0" i="1" u="sng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э</a:t>
            </a:r>
            <a:r>
              <a:rPr lang="en-US" sz="4400" b="0" i="1" u="sng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.</a:t>
            </a:r>
            <a:r>
              <a:rPr lang="ru-RU" sz="4400" b="0" i="1" u="sng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</a:t>
            </a:r>
          </a:p>
          <a:p>
            <a:pPr>
              <a:defRPr/>
            </a:pPr>
            <a:r>
              <a:rPr lang="ru-RU" sz="4400" b="0" i="1" u="sng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Древняя Греция. Афины</a:t>
            </a:r>
            <a:endParaRPr lang="ru-RU" sz="4400" b="0" i="1" u="sng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1846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Санный</a:t>
            </a:r>
            <a:r>
              <a:rPr lang="ru-RU" dirty="0" smtClean="0"/>
              <a:t> </a:t>
            </a:r>
            <a:r>
              <a:rPr lang="ru-RU" b="1" i="1" dirty="0" smtClean="0"/>
              <a:t>спорт</a:t>
            </a:r>
            <a:endParaRPr lang="ru-RU" b="1" i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9" y="1245831"/>
            <a:ext cx="6398924" cy="424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619672" y="52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12037" y="4941168"/>
            <a:ext cx="63679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это соревнования в скоростном спуске на одноместных или двухместных санях по заранее подготовленной трассе. Спортсмены располагаются на санях на спине, ногами вперед. Управление санями производится при помощи изменения положения тела.</a:t>
            </a:r>
          </a:p>
          <a:p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6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50275">
            <a:off x="7197980" y="5507751"/>
            <a:ext cx="2571768" cy="1285884"/>
          </a:xfrm>
          <a:prstGeom prst="rect">
            <a:avLst/>
          </a:prstGeom>
          <a:noFill/>
        </p:spPr>
        <p:txBody>
          <a:bodyPr wrap="none" rtlCol="0">
            <a:prstTxWarp prst="textFadeDown">
              <a:avLst/>
            </a:prstTxWarp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Конькобежный</a:t>
            </a:r>
            <a:r>
              <a:rPr lang="ru-RU" dirty="0" smtClean="0"/>
              <a:t> </a:t>
            </a:r>
            <a:r>
              <a:rPr lang="ru-RU" b="1" i="1" dirty="0" smtClean="0"/>
              <a:t>спорт</a:t>
            </a:r>
            <a:endParaRPr lang="ru-RU" b="1" i="1" dirty="0"/>
          </a:p>
        </p:txBody>
      </p:sp>
      <p:pic>
        <p:nvPicPr>
          <p:cNvPr id="8" name="Рисунок 3" descr="Рисунок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622" t="4572" r="5820" b="7056"/>
          <a:stretch>
            <a:fillRect/>
          </a:stretch>
        </p:blipFill>
        <p:spPr bwMode="auto">
          <a:xfrm>
            <a:off x="1259632" y="1333595"/>
            <a:ext cx="6530013" cy="403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835696" y="5157192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(Скоростной бег на коньках </a:t>
            </a:r>
            <a:r>
              <a:rPr lang="ru-RU" b="1" i="1" dirty="0" smtClean="0">
                <a:solidFill>
                  <a:srgbClr val="FF0000"/>
                </a:solidFill>
              </a:rPr>
              <a:t>) </a:t>
            </a:r>
            <a:r>
              <a:rPr lang="ru-RU" b="1" i="1" dirty="0">
                <a:solidFill>
                  <a:srgbClr val="FF0000"/>
                </a:solidFill>
              </a:rPr>
              <a:t>— вид спорта, в котором необходимо как можно быстрее преодолевать определённую дистанцию на ледовом стадионе по замкнутому кругу.</a:t>
            </a:r>
          </a:p>
        </p:txBody>
      </p:sp>
    </p:spTree>
    <p:extLst>
      <p:ext uri="{BB962C8B-B14F-4D97-AF65-F5344CB8AC3E}">
        <p14:creationId xmlns:p14="http://schemas.microsoft.com/office/powerpoint/2010/main" val="133480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Фигурное катание</a:t>
            </a:r>
            <a:endParaRPr lang="ru-RU" b="1" i="1" dirty="0"/>
          </a:p>
        </p:txBody>
      </p:sp>
      <p:pic>
        <p:nvPicPr>
          <p:cNvPr id="3076" name="Picture 4" descr="http://www.yuga.ru/media/figure-skating_b(81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02865"/>
            <a:ext cx="6264696" cy="45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5085184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зимний вид спорта, в котором спортсмены перемещаются на коньках по льду с выполнением дополнительных элементов, чаще всего под музыку</a:t>
            </a:r>
          </a:p>
        </p:txBody>
      </p:sp>
    </p:spTree>
    <p:extLst>
      <p:ext uri="{BB962C8B-B14F-4D97-AF65-F5344CB8AC3E}">
        <p14:creationId xmlns:p14="http://schemas.microsoft.com/office/powerpoint/2010/main" val="388798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Шорт-трек</a:t>
            </a:r>
            <a:endParaRPr lang="ru-RU" b="1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18" y="1484783"/>
            <a:ext cx="6830474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47664" y="5157192"/>
            <a:ext cx="576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вид </a:t>
            </a:r>
            <a:r>
              <a:rPr lang="ru-RU" b="1" i="1" dirty="0">
                <a:solidFill>
                  <a:srgbClr val="FF0000"/>
                </a:solidFill>
              </a:rPr>
              <a:t>скоростного бега на коньках, заключающийся в максимально быстром преодолении соревновательной дистанции внутри хоккейной площадки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5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Хоккей</a:t>
            </a:r>
            <a:endParaRPr lang="ru-RU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4711"/>
            <a:ext cx="6264696" cy="407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4941168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спортивная </a:t>
            </a:r>
            <a:r>
              <a:rPr lang="ru-RU" b="1" i="1" dirty="0">
                <a:solidFill>
                  <a:srgbClr val="FF0000"/>
                </a:solidFill>
              </a:rPr>
              <a:t>игра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>
                <a:solidFill>
                  <a:srgbClr val="FF0000"/>
                </a:solidFill>
              </a:rPr>
              <a:t>заключающаяся в противоборстве двух команд, которые, передавая шайбу клюшками, стремятся забросить её наибольшее количество раз в ворота соперника и не пропустить в свои. Побеждает команда, забросившая наибольшее количество шайб в ворота соперника. </a:t>
            </a:r>
          </a:p>
        </p:txBody>
      </p:sp>
    </p:spTree>
    <p:extLst>
      <p:ext uri="{BB962C8B-B14F-4D97-AF65-F5344CB8AC3E}">
        <p14:creationId xmlns:p14="http://schemas.microsoft.com/office/powerpoint/2010/main" val="204846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Кёрлинг</a:t>
            </a:r>
            <a:endParaRPr lang="ru-RU" b="1" i="1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56304"/>
            <a:ext cx="5544616" cy="486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619672" y="5301208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командная спортивная </a:t>
            </a:r>
            <a:r>
              <a:rPr lang="ru-RU" b="1" i="1" dirty="0">
                <a:solidFill>
                  <a:srgbClr val="FF0000"/>
                </a:solidFill>
              </a:rPr>
              <a:t>игра на ледяной площадке. Участники двух команд поочерёдно пускают по льду специальные тяжёлые гранитные снаряды («камни») в сторону размеченной на льду мишени.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4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89593" y="528652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Талисманы Олимпийских игр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Сочи 2014 года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Users\Kirill\Downloads\cbf597dc80b3bf5121a5d0e6f099397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71868" y="2214554"/>
            <a:ext cx="1904996" cy="238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C:\Users\Kirill\Downloads\37571d3cb9c29881ee7c983d204f864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142976" y="2285992"/>
            <a:ext cx="1735138" cy="2168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5" descr="C:\Users\Kirill\Downloads\fbd1f0c0c116ad7736a6fa0045101eb9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500826" y="2214554"/>
            <a:ext cx="1904996" cy="23812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000100" y="4714884"/>
            <a:ext cx="1785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Белый мишка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43306" y="500063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Зайка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00826" y="500063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Леопард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06585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88705" cy="554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39" descr="rings_hire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9452635">
            <a:off x="89593" y="528653"/>
            <a:ext cx="2128832" cy="9937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54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5600"/>
            <a:ext cx="7875460" cy="575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39" descr="rings_hire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9452635">
            <a:off x="89593" y="528653"/>
            <a:ext cx="2128832" cy="9937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20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Великих спортивных побед, Россияне!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1" y="1556792"/>
            <a:ext cx="8676009" cy="493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9452635">
            <a:off x="89593" y="528653"/>
            <a:ext cx="2128832" cy="9937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66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50275">
            <a:off x="7197980" y="5507751"/>
            <a:ext cx="2571768" cy="1285884"/>
          </a:xfrm>
          <a:prstGeom prst="rect">
            <a:avLst/>
          </a:prstGeom>
          <a:noFill/>
        </p:spPr>
        <p:txBody>
          <a:bodyPr wrap="none" rtlCol="0">
            <a:prstTxWarp prst="textFadeDown">
              <a:avLst/>
            </a:prstTxWarp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17526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62000" y="19050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428736"/>
            <a:ext cx="8229600" cy="4071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Первые Олимпийские игры в Древней Греции состоялись в 776 году до н. э.</a:t>
            </a:r>
            <a:endParaRPr kumimoji="0" lang="ru-RU" sz="6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1156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0018"/>
            <a:ext cx="7920879" cy="550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39" descr="rings_hire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9452635">
            <a:off x="89593" y="528653"/>
            <a:ext cx="2128832" cy="9937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2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3600"/>
            <a:ext cx="7776864" cy="569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39" descr="rings_hire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9452635">
            <a:off x="89593" y="528653"/>
            <a:ext cx="2128832" cy="9937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21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50275">
            <a:off x="7197980" y="5507751"/>
            <a:ext cx="2571768" cy="1285884"/>
          </a:xfrm>
          <a:prstGeom prst="rect">
            <a:avLst/>
          </a:prstGeom>
          <a:noFill/>
        </p:spPr>
        <p:txBody>
          <a:bodyPr wrap="none" rtlCol="0">
            <a:prstTxWarp prst="textFadeDown">
              <a:avLst/>
            </a:prstTxWarp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00166" y="357188"/>
            <a:ext cx="7102496" cy="1584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cap="none" spc="30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Олимпийские игры</a:t>
            </a:r>
            <a:r>
              <a:rPr kumimoji="0" lang="en-US" sz="7200" b="1" i="1" u="none" strike="noStrike" kern="1200" cap="none" spc="30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7200" b="1" i="1" u="none" strike="noStrike" kern="1200" cap="none" spc="30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-</a:t>
            </a:r>
            <a:r>
              <a:rPr kumimoji="0" lang="ru-RU" sz="7200" b="0" i="1" u="none" strike="noStrike" kern="1200" cap="none" spc="30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625" y="1857375"/>
            <a:ext cx="8424863" cy="12969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крупнейшие международные комплексные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спортивные соревнования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современности, которые проводятся каждые четыре года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00034" y="3500438"/>
            <a:ext cx="6929486" cy="2374900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«Нет ничего благороднее солнца, дающего света и тепла. Так и люди прославляют те состязания, величественнее которых нет ничего, - Олимпийские игры».      </a:t>
            </a: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Пиндар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50275">
            <a:off x="7197980" y="5507751"/>
            <a:ext cx="2571768" cy="1285884"/>
          </a:xfrm>
          <a:prstGeom prst="rect">
            <a:avLst/>
          </a:prstGeom>
          <a:noFill/>
        </p:spPr>
        <p:txBody>
          <a:bodyPr wrap="none" rtlCol="0">
            <a:prstTxWarp prst="textFadeDown">
              <a:avLst/>
            </a:prstTxWarp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74638"/>
            <a:ext cx="661513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Современные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Олимпийские игры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2000240"/>
            <a:ext cx="5329246" cy="412592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Барон Пьер де Кубертен – французский общественный деятель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1896 год –первые Олимпийские игры современности были проведены в Греции в Афинах.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4" descr="180px-Baron_Pierre_de_Coubertin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6143636" y="1071546"/>
            <a:ext cx="2673350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pPr eaLnBrk="1" hangingPunct="1"/>
            <a:r>
              <a:rPr lang="ru-RU" sz="5300" b="1" u="sng" dirty="0" smtClean="0">
                <a:solidFill>
                  <a:srgbClr val="FFFFCC"/>
                </a:solidFill>
                <a:latin typeface="Arial Black" pitchFamily="34" charset="0"/>
              </a:rPr>
              <a:t>Ода спорту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7845425" cy="157321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ru-RU" sz="4400" i="1" dirty="0" smtClean="0">
                <a:solidFill>
                  <a:srgbClr val="000066"/>
                </a:solidFill>
                <a:latin typeface="Arial Black" pitchFamily="34" charset="0"/>
              </a:rPr>
              <a:t>« О спорт !  Ты мир !»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2428868"/>
            <a:ext cx="4752975" cy="392909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i="1" dirty="0" smtClean="0">
                <a:solidFill>
                  <a:srgbClr val="C00000"/>
                </a:solidFill>
              </a:rPr>
              <a:t>Спорт! ты вестник мира! Стоит тебе улыбнуться, стоит пройти по странам упругой радостной походкой, и над землёй разливается спокойствие. Люди через континенты и океаны протягивают друг другу руки со словами: «Здравствуй, ДРУГ !»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i="1" dirty="0" smtClean="0">
                <a:solidFill>
                  <a:srgbClr val="002060"/>
                </a:solidFill>
              </a:rPr>
              <a:t>Пьер Де Кубертен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69637" name="Picture 8" descr="400px-Tour_eiffel_at_sunrise_from_the_trocade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205038"/>
            <a:ext cx="2581275" cy="387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39" descr="rings_hire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9452635">
            <a:off x="89593" y="528653"/>
            <a:ext cx="2128832" cy="993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72" y="476672"/>
            <a:ext cx="743022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39" descr="rings_hire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9452635">
            <a:off x="89593" y="528653"/>
            <a:ext cx="2128832" cy="9937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39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89593" y="528652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Олимпийский флаг и гимн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357299"/>
            <a:ext cx="3971924" cy="51435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Олимпийский флаг поднимают во время исполнения </a:t>
            </a:r>
            <a:r>
              <a:rPr lang="ru-RU" b="1" dirty="0" smtClean="0"/>
              <a:t>Олимпийского гимна</a:t>
            </a:r>
            <a:r>
              <a:rPr lang="ru-RU" dirty="0" smtClean="0"/>
              <a:t>, который является музыкальным произведением греческого композитора </a:t>
            </a:r>
            <a:r>
              <a:rPr lang="ru-RU" dirty="0" err="1" smtClean="0"/>
              <a:t>Спироса</a:t>
            </a:r>
            <a:r>
              <a:rPr lang="ru-RU" dirty="0" smtClean="0"/>
              <a:t> Самара. Олимпийский гимн был официально утвержден Международным Олимпийским комитетом в 1958 году.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643050"/>
            <a:ext cx="4464384" cy="307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78746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654</Words>
  <Application>Microsoft Office PowerPoint</Application>
  <PresentationFormat>Экран (4:3)</PresentationFormat>
  <Paragraphs>97</Paragraphs>
  <Slides>30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Aharoni</vt:lpstr>
      <vt:lpstr>Arial</vt:lpstr>
      <vt:lpstr>Arial Black</vt:lpstr>
      <vt:lpstr>Bookman Old Style</vt:lpstr>
      <vt:lpstr>Calibri</vt:lpstr>
      <vt:lpstr>Comic Sans MS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Ода спорту</vt:lpstr>
      <vt:lpstr>Презентация PowerPoint</vt:lpstr>
      <vt:lpstr>        Олимпийский флаг и гимн</vt:lpstr>
      <vt:lpstr>Презентация PowerPoint</vt:lpstr>
      <vt:lpstr>Презентация PowerPoint</vt:lpstr>
      <vt:lpstr>Факельная эстафета</vt:lpstr>
      <vt:lpstr>Зимние олимпийские  виды спорта</vt:lpstr>
      <vt:lpstr>Биатлон</vt:lpstr>
      <vt:lpstr>Лыжные гонки</vt:lpstr>
      <vt:lpstr>Фристайл</vt:lpstr>
      <vt:lpstr>Прыжки с трамплина</vt:lpstr>
      <vt:lpstr>Сноубординг</vt:lpstr>
      <vt:lpstr>Бобслей</vt:lpstr>
      <vt:lpstr>Санный спорт</vt:lpstr>
      <vt:lpstr>Конькобежный спорт</vt:lpstr>
      <vt:lpstr>Фигурное катание</vt:lpstr>
      <vt:lpstr>Шорт-трек</vt:lpstr>
      <vt:lpstr>Хоккей</vt:lpstr>
      <vt:lpstr>Кёрлинг</vt:lpstr>
      <vt:lpstr>             Талисманы Олимпийских игр  в Сочи 2014 года</vt:lpstr>
      <vt:lpstr>Презентация PowerPoint</vt:lpstr>
      <vt:lpstr>Презентация PowerPoint</vt:lpstr>
      <vt:lpstr>Великих спортивных побед, Россияне!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57</cp:revision>
  <dcterms:created xsi:type="dcterms:W3CDTF">2013-02-03T11:28:26Z</dcterms:created>
  <dcterms:modified xsi:type="dcterms:W3CDTF">2020-12-16T05:21:20Z</dcterms:modified>
</cp:coreProperties>
</file>